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E69740-419D-434A-8AFA-4F0A3202512C}" v="1" dt="2024-07-03T18:57:40.4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7/5/2025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7/5/2025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7/5/2025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7/5/2025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7/5/2025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7/5/2025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7/5/2025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7/5/2025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7/5/2025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7/5/2025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7/5/2025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7/5/2025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7/5/2025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7/5/2025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7/5/2025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0" y="-1"/>
            <a:ext cx="12191980" cy="6858001"/>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758439" y="4296697"/>
            <a:ext cx="9143999" cy="1759974"/>
          </a:xfrm>
        </p:spPr>
        <p:txBody>
          <a:bodyPr>
            <a:normAutofit fontScale="70000" lnSpcReduction="20000"/>
          </a:bodyPr>
          <a:lstStyle/>
          <a:p>
            <a:endParaRPr lang="en-US" sz="2800" dirty="0">
              <a:solidFill>
                <a:schemeClr val="accent5"/>
              </a:solidFill>
            </a:endParaRPr>
          </a:p>
          <a:p>
            <a:r>
              <a:rPr lang="en-US" sz="2800" dirty="0">
                <a:solidFill>
                  <a:schemeClr val="accent5"/>
                </a:solidFill>
              </a:rPr>
              <a:t>PRESENTED BY</a:t>
            </a:r>
            <a:endParaRPr lang="en-US" sz="2800" dirty="0">
              <a:solidFill>
                <a:schemeClr val="accent6"/>
              </a:solidFill>
            </a:endParaRPr>
          </a:p>
          <a:p>
            <a:r>
              <a:rPr lang="en-US" sz="2800" dirty="0" err="1">
                <a:solidFill>
                  <a:schemeClr val="accent2">
                    <a:lumMod val="20000"/>
                    <a:lumOff val="80000"/>
                  </a:schemeClr>
                </a:solidFill>
              </a:rPr>
              <a:t>A.Nithin</a:t>
            </a:r>
            <a:endParaRPr lang="en-US" sz="2800" dirty="0">
              <a:solidFill>
                <a:schemeClr val="accent2">
                  <a:lumMod val="20000"/>
                  <a:lumOff val="80000"/>
                </a:schemeClr>
              </a:solidFill>
            </a:endParaRPr>
          </a:p>
          <a:p>
            <a:r>
              <a:rPr lang="en-US" sz="2800" dirty="0">
                <a:solidFill>
                  <a:schemeClr val="accent2">
                    <a:lumMod val="20000"/>
                    <a:lumOff val="80000"/>
                  </a:schemeClr>
                </a:solidFill>
                <a:latin typeface="Aptos" panose="020B0004020202020204" pitchFamily="34" charset="0"/>
              </a:rPr>
              <a:t>2203A52071</a:t>
            </a:r>
          </a:p>
          <a:p>
            <a:r>
              <a:rPr lang="en-US" sz="2800" dirty="0">
                <a:solidFill>
                  <a:schemeClr val="accent2">
                    <a:lumMod val="20000"/>
                    <a:lumOff val="80000"/>
                  </a:schemeClr>
                </a:solidFill>
                <a:latin typeface="Aptos" panose="020B0004020202020204" pitchFamily="34" charset="0"/>
              </a:rPr>
              <a:t>CSE_AI&amp;ML</a:t>
            </a:r>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33681" y="2104103"/>
            <a:ext cx="12136119" cy="1494503"/>
          </a:xfrm>
        </p:spPr>
        <p:txBody>
          <a:bodyPr>
            <a:normAutofit/>
          </a:bodyPr>
          <a:lstStyle/>
          <a:p>
            <a:r>
              <a:rPr lang="en-US" sz="6000" u="sng" dirty="0">
                <a:latin typeface="Algerian" panose="04020705040A02060702" pitchFamily="82" charset="0"/>
              </a:rPr>
              <a:t>SMART RIVER CLEANING MACHINE</a:t>
            </a:r>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381FA-0366-7A0A-4A4B-02F7597DE282}"/>
              </a:ext>
            </a:extLst>
          </p:cNvPr>
          <p:cNvSpPr>
            <a:spLocks noGrp="1"/>
          </p:cNvSpPr>
          <p:nvPr>
            <p:ph type="title"/>
          </p:nvPr>
        </p:nvSpPr>
        <p:spPr>
          <a:xfrm>
            <a:off x="176982" y="365125"/>
            <a:ext cx="11176818" cy="1325563"/>
          </a:xfrm>
        </p:spPr>
        <p:txBody>
          <a:bodyPr>
            <a:normAutofit/>
          </a:bodyPr>
          <a:lstStyle/>
          <a:p>
            <a:r>
              <a:rPr lang="en-US" sz="4800" u="sng">
                <a:latin typeface="Algerian" panose="04020705040A02060702" pitchFamily="82" charset="0"/>
              </a:rPr>
              <a:t>CONVEYER BELT</a:t>
            </a:r>
            <a:endParaRPr lang="en-IN" sz="4800" u="sng">
              <a:latin typeface="Algerian" panose="04020705040A02060702" pitchFamily="82" charset="0"/>
            </a:endParaRPr>
          </a:p>
        </p:txBody>
      </p:sp>
      <p:pic>
        <p:nvPicPr>
          <p:cNvPr id="8194" name="Picture 2" descr="Conveyor Belts: What Is It? How Does It Work? Types, Parts">
            <a:extLst>
              <a:ext uri="{FF2B5EF4-FFF2-40B4-BE49-F238E27FC236}">
                <a16:creationId xmlns:a16="http://schemas.microsoft.com/office/drawing/2014/main" id="{244927AC-8D2E-E89C-23FE-FAB137DAE3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87613" y="1779640"/>
            <a:ext cx="5230833" cy="37877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AE158C-F2F9-FC8F-AE97-5AF4436DC71A}"/>
              </a:ext>
            </a:extLst>
          </p:cNvPr>
          <p:cNvSpPr txBox="1"/>
          <p:nvPr/>
        </p:nvSpPr>
        <p:spPr>
          <a:xfrm>
            <a:off x="176982" y="1592364"/>
            <a:ext cx="6046838" cy="1323439"/>
          </a:xfrm>
          <a:prstGeom prst="rect">
            <a:avLst/>
          </a:prstGeom>
          <a:noFill/>
        </p:spPr>
        <p:txBody>
          <a:bodyPr wrap="square">
            <a:spAutoFit/>
          </a:bodyPr>
          <a:lstStyle/>
          <a:p>
            <a:r>
              <a:rPr lang="en-IN" sz="2000"/>
              <a:t>In this machine we used the polyvinyl Conveyor Belt. This is controlled by the Arduino uno system using a motor driver circuit. This collects all floating waste from the water surface and discharges it into the dustbin</a:t>
            </a:r>
            <a:r>
              <a:rPr lang="en-IN"/>
              <a:t>.</a:t>
            </a:r>
          </a:p>
        </p:txBody>
      </p:sp>
    </p:spTree>
    <p:extLst>
      <p:ext uri="{BB962C8B-B14F-4D97-AF65-F5344CB8AC3E}">
        <p14:creationId xmlns:p14="http://schemas.microsoft.com/office/powerpoint/2010/main" val="1308596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89B9-11A4-6F3B-4F22-BA3ED1F496E0}"/>
              </a:ext>
            </a:extLst>
          </p:cNvPr>
          <p:cNvSpPr>
            <a:spLocks noGrp="1"/>
          </p:cNvSpPr>
          <p:nvPr>
            <p:ph type="title"/>
          </p:nvPr>
        </p:nvSpPr>
        <p:spPr>
          <a:xfrm>
            <a:off x="88490" y="365125"/>
            <a:ext cx="11265310" cy="1325563"/>
          </a:xfrm>
        </p:spPr>
        <p:txBody>
          <a:bodyPr>
            <a:normAutofit/>
          </a:bodyPr>
          <a:lstStyle/>
          <a:p>
            <a:r>
              <a:rPr lang="en-US" sz="4800" u="sng" dirty="0">
                <a:latin typeface="Algerian" panose="04020705040A02060702" pitchFamily="82" charset="0"/>
              </a:rPr>
              <a:t> WORKING MODULE</a:t>
            </a:r>
            <a:endParaRPr lang="en-IN" sz="4800" u="sng" dirty="0">
              <a:latin typeface="Algerian" panose="04020705040A02060702" pitchFamily="82" charset="0"/>
            </a:endParaRPr>
          </a:p>
        </p:txBody>
      </p:sp>
      <p:pic>
        <p:nvPicPr>
          <p:cNvPr id="7" name="Content Placeholder 6">
            <a:extLst>
              <a:ext uri="{FF2B5EF4-FFF2-40B4-BE49-F238E27FC236}">
                <a16:creationId xmlns:a16="http://schemas.microsoft.com/office/drawing/2014/main" id="{5EF38DCD-7DAB-78CB-E11B-FC3AEE71D67A}"/>
              </a:ext>
            </a:extLst>
          </p:cNvPr>
          <p:cNvPicPr>
            <a:picLocks noGrp="1" noChangeAspect="1"/>
          </p:cNvPicPr>
          <p:nvPr>
            <p:ph idx="1"/>
          </p:nvPr>
        </p:nvPicPr>
        <p:blipFill>
          <a:blip r:embed="rId2"/>
          <a:stretch>
            <a:fillRect/>
          </a:stretch>
        </p:blipFill>
        <p:spPr>
          <a:xfrm>
            <a:off x="7098892" y="609638"/>
            <a:ext cx="4535331" cy="3020463"/>
          </a:xfrm>
        </p:spPr>
      </p:pic>
      <p:sp>
        <p:nvSpPr>
          <p:cNvPr id="5" name="TextBox 4">
            <a:extLst>
              <a:ext uri="{FF2B5EF4-FFF2-40B4-BE49-F238E27FC236}">
                <a16:creationId xmlns:a16="http://schemas.microsoft.com/office/drawing/2014/main" id="{73521401-1413-FC77-5CB7-B596CD702C55}"/>
              </a:ext>
            </a:extLst>
          </p:cNvPr>
          <p:cNvSpPr txBox="1"/>
          <p:nvPr/>
        </p:nvSpPr>
        <p:spPr>
          <a:xfrm>
            <a:off x="2979174" y="3840833"/>
            <a:ext cx="6096000" cy="369332"/>
          </a:xfrm>
          <a:prstGeom prst="rect">
            <a:avLst/>
          </a:prstGeom>
          <a:noFill/>
        </p:spPr>
        <p:txBody>
          <a:bodyPr wrap="square">
            <a:spAutoFit/>
          </a:bodyPr>
          <a:lstStyle/>
          <a:p>
            <a:endParaRPr lang="en-IN"/>
          </a:p>
        </p:txBody>
      </p:sp>
      <p:sp>
        <p:nvSpPr>
          <p:cNvPr id="9" name="TextBox 8">
            <a:extLst>
              <a:ext uri="{FF2B5EF4-FFF2-40B4-BE49-F238E27FC236}">
                <a16:creationId xmlns:a16="http://schemas.microsoft.com/office/drawing/2014/main" id="{46505590-F647-0717-91D2-08799A41F8B3}"/>
              </a:ext>
            </a:extLst>
          </p:cNvPr>
          <p:cNvSpPr txBox="1"/>
          <p:nvPr/>
        </p:nvSpPr>
        <p:spPr>
          <a:xfrm>
            <a:off x="235974" y="1504334"/>
            <a:ext cx="6322142" cy="2246769"/>
          </a:xfrm>
          <a:prstGeom prst="rect">
            <a:avLst/>
          </a:prstGeom>
          <a:noFill/>
        </p:spPr>
        <p:txBody>
          <a:bodyPr wrap="square">
            <a:spAutoFit/>
          </a:bodyPr>
          <a:lstStyle/>
          <a:p>
            <a:r>
              <a:rPr lang="en-IN" sz="2000"/>
              <a:t>The " Smart  River Cleaning Machine" effectively removes floating waste from water bodies using a conveyor system controlled by an Arduino Uno. It is eco-friendly, cost-effective, and reduces the need for manpower by utilizing renewable energy sources. The machine is easy to operate and has potential for future enhancements to increase its waste collection capacity and scope.</a:t>
            </a:r>
          </a:p>
        </p:txBody>
      </p:sp>
      <p:pic>
        <p:nvPicPr>
          <p:cNvPr id="11" name="Picture 10">
            <a:extLst>
              <a:ext uri="{FF2B5EF4-FFF2-40B4-BE49-F238E27FC236}">
                <a16:creationId xmlns:a16="http://schemas.microsoft.com/office/drawing/2014/main" id="{6C216D07-E3E7-4620-5287-66C95C502668}"/>
              </a:ext>
            </a:extLst>
          </p:cNvPr>
          <p:cNvPicPr>
            <a:picLocks noChangeAspect="1"/>
          </p:cNvPicPr>
          <p:nvPr/>
        </p:nvPicPr>
        <p:blipFill>
          <a:blip r:embed="rId3"/>
          <a:stretch>
            <a:fillRect/>
          </a:stretch>
        </p:blipFill>
        <p:spPr>
          <a:xfrm rot="16200000">
            <a:off x="7914969" y="2996584"/>
            <a:ext cx="2998840" cy="4630990"/>
          </a:xfrm>
          <a:prstGeom prst="rect">
            <a:avLst/>
          </a:prstGeom>
        </p:spPr>
      </p:pic>
    </p:spTree>
    <p:extLst>
      <p:ext uri="{BB962C8B-B14F-4D97-AF65-F5344CB8AC3E}">
        <p14:creationId xmlns:p14="http://schemas.microsoft.com/office/powerpoint/2010/main" val="4047267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08D4A-A821-10C3-9D3C-943A28B4F0FA}"/>
              </a:ext>
            </a:extLst>
          </p:cNvPr>
          <p:cNvSpPr>
            <a:spLocks noGrp="1"/>
          </p:cNvSpPr>
          <p:nvPr>
            <p:ph type="title"/>
          </p:nvPr>
        </p:nvSpPr>
        <p:spPr>
          <a:xfrm>
            <a:off x="0" y="1"/>
            <a:ext cx="11353800" cy="1415844"/>
          </a:xfrm>
        </p:spPr>
        <p:txBody>
          <a:bodyPr>
            <a:normAutofit/>
          </a:bodyPr>
          <a:lstStyle/>
          <a:p>
            <a:r>
              <a:rPr lang="en-US" sz="4400" u="sng" dirty="0">
                <a:latin typeface="Algerian" panose="04020705040A02060702" pitchFamily="82" charset="0"/>
              </a:rPr>
              <a:t> CONCLUSION </a:t>
            </a:r>
            <a:endParaRPr lang="en-IN" sz="4400" u="sng" dirty="0">
              <a:latin typeface="Algerian" panose="04020705040A02060702" pitchFamily="82" charset="0"/>
            </a:endParaRPr>
          </a:p>
        </p:txBody>
      </p:sp>
      <p:sp>
        <p:nvSpPr>
          <p:cNvPr id="3" name="Content Placeholder 2">
            <a:extLst>
              <a:ext uri="{FF2B5EF4-FFF2-40B4-BE49-F238E27FC236}">
                <a16:creationId xmlns:a16="http://schemas.microsoft.com/office/drawing/2014/main" id="{0D2EAF49-5175-32A6-80D5-893FD3B8C5F9}"/>
              </a:ext>
            </a:extLst>
          </p:cNvPr>
          <p:cNvSpPr>
            <a:spLocks noGrp="1"/>
          </p:cNvSpPr>
          <p:nvPr>
            <p:ph idx="1"/>
          </p:nvPr>
        </p:nvSpPr>
        <p:spPr>
          <a:xfrm>
            <a:off x="0" y="1828800"/>
            <a:ext cx="11353800" cy="4348163"/>
          </a:xfrm>
        </p:spPr>
        <p:txBody>
          <a:bodyPr>
            <a:normAutofit/>
          </a:bodyPr>
          <a:lstStyle/>
          <a:p>
            <a:pPr>
              <a:buFont typeface="Wingdings" panose="05000000000000000000" pitchFamily="2" charset="2"/>
              <a:buChar char="Ø"/>
            </a:pPr>
            <a:r>
              <a:rPr lang="en-US" dirty="0"/>
              <a:t> This project is emphasis to provide flexibility in operation. This is easy in operation and cost of maintenance is low. Hence this project “ Smart  River Cleaning Machine ” is mostly designed to make system very much economical and helpful to remove water impurities like plastics, trashes, water debris which is floating on river and pond surface. This is mainly very useful maintaining human health and for increasing the life of aquatic animals.</a:t>
            </a:r>
            <a:endParaRPr lang="en-IN" dirty="0"/>
          </a:p>
        </p:txBody>
      </p:sp>
    </p:spTree>
    <p:extLst>
      <p:ext uri="{BB962C8B-B14F-4D97-AF65-F5344CB8AC3E}">
        <p14:creationId xmlns:p14="http://schemas.microsoft.com/office/powerpoint/2010/main" val="3855964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ow To Write A Thank You Note In Five Easy Steps">
            <a:extLst>
              <a:ext uri="{FF2B5EF4-FFF2-40B4-BE49-F238E27FC236}">
                <a16:creationId xmlns:a16="http://schemas.microsoft.com/office/drawing/2014/main" id="{DFFA37AC-5936-60EB-8D9B-D9E217CD7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821"/>
            <a:ext cx="12192000" cy="7538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1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98949-A369-B494-CC8A-B3D625DAF124}"/>
              </a:ext>
            </a:extLst>
          </p:cNvPr>
          <p:cNvSpPr>
            <a:spLocks noGrp="1"/>
          </p:cNvSpPr>
          <p:nvPr>
            <p:ph type="title"/>
          </p:nvPr>
        </p:nvSpPr>
        <p:spPr>
          <a:xfrm>
            <a:off x="833120" y="365125"/>
            <a:ext cx="10515600" cy="1325563"/>
          </a:xfrm>
        </p:spPr>
        <p:txBody>
          <a:bodyPr/>
          <a:lstStyle/>
          <a:p>
            <a:pPr algn="ctr"/>
            <a:r>
              <a:rPr lang="en-US" u="sng">
                <a:latin typeface="Algerian" panose="04020705040A02060702" pitchFamily="82" charset="0"/>
              </a:rPr>
              <a:t>INTRODUCTION</a:t>
            </a:r>
            <a:endParaRPr lang="en-IN" u="sng">
              <a:latin typeface="Algerian" panose="04020705040A02060702" pitchFamily="82" charset="0"/>
            </a:endParaRPr>
          </a:p>
        </p:txBody>
      </p:sp>
      <p:sp>
        <p:nvSpPr>
          <p:cNvPr id="3" name="Content Placeholder 2">
            <a:extLst>
              <a:ext uri="{FF2B5EF4-FFF2-40B4-BE49-F238E27FC236}">
                <a16:creationId xmlns:a16="http://schemas.microsoft.com/office/drawing/2014/main" id="{9D41AFF2-C0AC-ED9B-E4AD-DD0EADFA81A9}"/>
              </a:ext>
            </a:extLst>
          </p:cNvPr>
          <p:cNvSpPr>
            <a:spLocks noGrp="1"/>
          </p:cNvSpPr>
          <p:nvPr>
            <p:ph idx="1"/>
          </p:nvPr>
        </p:nvSpPr>
        <p:spPr/>
        <p:txBody>
          <a:bodyPr/>
          <a:lstStyle/>
          <a:p>
            <a:r>
              <a:rPr lang="en-US"/>
              <a:t>Water pollution is a critical environmental challenge, particularly affecting rivers, which serve as vital sources of freshwater and habitats for diverse ecosystems. </a:t>
            </a:r>
            <a:r>
              <a:rPr lang="en-US" b="1"/>
              <a:t>Smart River Cleaning Machines</a:t>
            </a:r>
            <a:r>
              <a:rPr lang="en-US"/>
              <a:t> offer an innovative solution, combining advanced technologies to automate and Water pollution is a critical environmental challenge</a:t>
            </a:r>
          </a:p>
          <a:p>
            <a:pPr marL="0" indent="0">
              <a:buNone/>
            </a:pPr>
            <a:r>
              <a:rPr lang="en-US"/>
              <a:t> </a:t>
            </a:r>
            <a:endParaRPr lang="en-IN"/>
          </a:p>
        </p:txBody>
      </p:sp>
      <p:pic>
        <p:nvPicPr>
          <p:cNvPr id="5" name="Picture 4">
            <a:extLst>
              <a:ext uri="{FF2B5EF4-FFF2-40B4-BE49-F238E27FC236}">
                <a16:creationId xmlns:a16="http://schemas.microsoft.com/office/drawing/2014/main" id="{90CB2D54-0A66-2849-B7E9-8E06D496DCE8}"/>
              </a:ext>
            </a:extLst>
          </p:cNvPr>
          <p:cNvPicPr>
            <a:picLocks noChangeAspect="1"/>
          </p:cNvPicPr>
          <p:nvPr/>
        </p:nvPicPr>
        <p:blipFill>
          <a:blip r:embed="rId2"/>
          <a:stretch>
            <a:fillRect/>
          </a:stretch>
        </p:blipFill>
        <p:spPr>
          <a:xfrm>
            <a:off x="4328161" y="3972559"/>
            <a:ext cx="2863214" cy="2695575"/>
          </a:xfrm>
          <a:prstGeom prst="rect">
            <a:avLst/>
          </a:prstGeom>
        </p:spPr>
      </p:pic>
    </p:spTree>
    <p:extLst>
      <p:ext uri="{BB962C8B-B14F-4D97-AF65-F5344CB8AC3E}">
        <p14:creationId xmlns:p14="http://schemas.microsoft.com/office/powerpoint/2010/main" val="2051520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FB339-0E64-A9FB-4834-44D8C719A6C5}"/>
              </a:ext>
            </a:extLst>
          </p:cNvPr>
          <p:cNvSpPr>
            <a:spLocks noGrp="1"/>
          </p:cNvSpPr>
          <p:nvPr>
            <p:ph type="title"/>
          </p:nvPr>
        </p:nvSpPr>
        <p:spPr/>
        <p:txBody>
          <a:bodyPr/>
          <a:lstStyle/>
          <a:p>
            <a:pPr algn="ctr"/>
            <a:r>
              <a:rPr lang="en-US" u="sng">
                <a:latin typeface="Algerian" panose="04020705040A02060702" pitchFamily="82" charset="0"/>
              </a:rPr>
              <a:t>CONTENT</a:t>
            </a:r>
            <a:endParaRPr lang="en-IN" u="sng">
              <a:latin typeface="Algerian" panose="04020705040A02060702" pitchFamily="82" charset="0"/>
            </a:endParaRPr>
          </a:p>
        </p:txBody>
      </p:sp>
      <p:sp>
        <p:nvSpPr>
          <p:cNvPr id="3" name="Content Placeholder 2">
            <a:extLst>
              <a:ext uri="{FF2B5EF4-FFF2-40B4-BE49-F238E27FC236}">
                <a16:creationId xmlns:a16="http://schemas.microsoft.com/office/drawing/2014/main" id="{25BCD8E9-5DF8-E946-7264-FEE6573E0A81}"/>
              </a:ext>
            </a:extLst>
          </p:cNvPr>
          <p:cNvSpPr>
            <a:spLocks noGrp="1"/>
          </p:cNvSpPr>
          <p:nvPr>
            <p:ph idx="1"/>
          </p:nvPr>
        </p:nvSpPr>
        <p:spPr/>
        <p:txBody>
          <a:bodyPr/>
          <a:lstStyle/>
          <a:p>
            <a:pPr>
              <a:buFont typeface="Wingdings" panose="05000000000000000000" pitchFamily="2" charset="2"/>
              <a:buChar char="Ø"/>
            </a:pPr>
            <a:r>
              <a:rPr lang="en-US"/>
              <a:t>Environmental Protection</a:t>
            </a:r>
          </a:p>
          <a:p>
            <a:pPr>
              <a:buFont typeface="Wingdings" panose="05000000000000000000" pitchFamily="2" charset="2"/>
              <a:buChar char="Ø"/>
            </a:pPr>
            <a:r>
              <a:rPr lang="en-US"/>
              <a:t>Automation</a:t>
            </a:r>
          </a:p>
          <a:p>
            <a:pPr>
              <a:buFont typeface="Wingdings" panose="05000000000000000000" pitchFamily="2" charset="2"/>
              <a:buChar char="Ø"/>
            </a:pPr>
            <a:r>
              <a:rPr lang="en-US"/>
              <a:t>Efficiency</a:t>
            </a:r>
          </a:p>
          <a:p>
            <a:pPr>
              <a:buFont typeface="Wingdings" panose="05000000000000000000" pitchFamily="2" charset="2"/>
              <a:buChar char="Ø"/>
            </a:pPr>
            <a:r>
              <a:rPr lang="en-US"/>
              <a:t>Cost Savings</a:t>
            </a:r>
          </a:p>
          <a:p>
            <a:pPr>
              <a:buFont typeface="Wingdings" panose="05000000000000000000" pitchFamily="2" charset="2"/>
              <a:buChar char="Ø"/>
            </a:pPr>
            <a:r>
              <a:rPr lang="en-US"/>
              <a:t>Data Collection</a:t>
            </a:r>
          </a:p>
          <a:p>
            <a:pPr marL="0" indent="0">
              <a:buNone/>
            </a:pPr>
            <a:endParaRPr lang="en-IN"/>
          </a:p>
        </p:txBody>
      </p:sp>
    </p:spTree>
    <p:extLst>
      <p:ext uri="{BB962C8B-B14F-4D97-AF65-F5344CB8AC3E}">
        <p14:creationId xmlns:p14="http://schemas.microsoft.com/office/powerpoint/2010/main" val="1216658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E80F-F5B3-3261-61F6-8FE0805F03AF}"/>
              </a:ext>
            </a:extLst>
          </p:cNvPr>
          <p:cNvSpPr>
            <a:spLocks noGrp="1"/>
          </p:cNvSpPr>
          <p:nvPr>
            <p:ph type="title"/>
          </p:nvPr>
        </p:nvSpPr>
        <p:spPr/>
        <p:txBody>
          <a:bodyPr/>
          <a:lstStyle/>
          <a:p>
            <a:pPr algn="ctr"/>
            <a:r>
              <a:rPr lang="en-US" u="sng">
                <a:latin typeface="Algerian" panose="04020705040A02060702" pitchFamily="82" charset="0"/>
              </a:rPr>
              <a:t>PROBLEM STATEMENT</a:t>
            </a:r>
            <a:endParaRPr lang="en-IN" u="sng">
              <a:latin typeface="Algerian" panose="04020705040A02060702" pitchFamily="82" charset="0"/>
            </a:endParaRPr>
          </a:p>
        </p:txBody>
      </p:sp>
      <p:sp>
        <p:nvSpPr>
          <p:cNvPr id="3" name="Content Placeholder 2">
            <a:extLst>
              <a:ext uri="{FF2B5EF4-FFF2-40B4-BE49-F238E27FC236}">
                <a16:creationId xmlns:a16="http://schemas.microsoft.com/office/drawing/2014/main" id="{D6AFAE47-57A7-1187-0432-444485EA9A96}"/>
              </a:ext>
            </a:extLst>
          </p:cNvPr>
          <p:cNvSpPr>
            <a:spLocks noGrp="1"/>
          </p:cNvSpPr>
          <p:nvPr>
            <p:ph idx="1"/>
          </p:nvPr>
        </p:nvSpPr>
        <p:spPr>
          <a:xfrm>
            <a:off x="1112240" y="1690688"/>
            <a:ext cx="10233800" cy="4351338"/>
          </a:xfrm>
        </p:spPr>
        <p:txBody>
          <a:bodyPr/>
          <a:lstStyle/>
          <a:p>
            <a:pPr marL="0" indent="0">
              <a:buNone/>
            </a:pPr>
            <a:r>
              <a:rPr lang="en-US"/>
              <a:t>Increasing water pollution in rivers and ponds due to floating waste and debris poses a significant threat to human health and aquatic life. Conventional manual cleaning methods are labor-intensive, costly, and time-consuming. There is a need for an efficient, eco-friendly, and automated solution to address this growing environmental issue.</a:t>
            </a:r>
          </a:p>
          <a:p>
            <a:pPr marL="0" indent="0">
              <a:buNone/>
            </a:pPr>
            <a:endParaRPr lang="en-US"/>
          </a:p>
          <a:p>
            <a:pPr marL="0" indent="0">
              <a:buNone/>
            </a:pPr>
            <a:endParaRPr lang="en-US"/>
          </a:p>
          <a:p>
            <a:pPr marL="0" indent="0">
              <a:buNone/>
            </a:pPr>
            <a:endParaRPr lang="en-US"/>
          </a:p>
          <a:p>
            <a:pPr marL="0" indent="0">
              <a:buNone/>
            </a:pPr>
            <a:endParaRPr lang="en-IN"/>
          </a:p>
        </p:txBody>
      </p:sp>
      <p:pic>
        <p:nvPicPr>
          <p:cNvPr id="4" name="Picture 3">
            <a:extLst>
              <a:ext uri="{FF2B5EF4-FFF2-40B4-BE49-F238E27FC236}">
                <a16:creationId xmlns:a16="http://schemas.microsoft.com/office/drawing/2014/main" id="{0ABC95B1-B514-EFC7-0E54-6149D273DE64}"/>
              </a:ext>
            </a:extLst>
          </p:cNvPr>
          <p:cNvPicPr>
            <a:picLocks noChangeAspect="1"/>
          </p:cNvPicPr>
          <p:nvPr/>
        </p:nvPicPr>
        <p:blipFill>
          <a:blip r:embed="rId2"/>
          <a:stretch>
            <a:fillRect/>
          </a:stretch>
        </p:blipFill>
        <p:spPr>
          <a:xfrm>
            <a:off x="4729316" y="4058266"/>
            <a:ext cx="3941506" cy="2627670"/>
          </a:xfrm>
          <a:prstGeom prst="rect">
            <a:avLst/>
          </a:prstGeom>
        </p:spPr>
      </p:pic>
    </p:spTree>
    <p:extLst>
      <p:ext uri="{BB962C8B-B14F-4D97-AF65-F5344CB8AC3E}">
        <p14:creationId xmlns:p14="http://schemas.microsoft.com/office/powerpoint/2010/main" val="3797949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5A73-3363-D2CE-A779-33665428846B}"/>
              </a:ext>
            </a:extLst>
          </p:cNvPr>
          <p:cNvSpPr>
            <a:spLocks noGrp="1"/>
          </p:cNvSpPr>
          <p:nvPr>
            <p:ph type="title"/>
          </p:nvPr>
        </p:nvSpPr>
        <p:spPr>
          <a:xfrm>
            <a:off x="176981" y="1"/>
            <a:ext cx="11176819" cy="1484670"/>
          </a:xfrm>
        </p:spPr>
        <p:txBody>
          <a:bodyPr/>
          <a:lstStyle/>
          <a:p>
            <a:r>
              <a:rPr lang="en-US" dirty="0">
                <a:latin typeface="Algerian" panose="04020705040A02060702" pitchFamily="82" charset="0"/>
              </a:rPr>
              <a:t>    </a:t>
            </a:r>
            <a:r>
              <a:rPr lang="en-US" u="sng" dirty="0">
                <a:latin typeface="Algerian" panose="04020705040A02060702" pitchFamily="82" charset="0"/>
              </a:rPr>
              <a:t>COMPONENTS</a:t>
            </a:r>
            <a:endParaRPr lang="en-IN" u="sng" dirty="0">
              <a:latin typeface="Algerian" panose="04020705040A02060702" pitchFamily="82" charset="0"/>
            </a:endParaRPr>
          </a:p>
        </p:txBody>
      </p:sp>
      <p:sp>
        <p:nvSpPr>
          <p:cNvPr id="3" name="Content Placeholder 2">
            <a:extLst>
              <a:ext uri="{FF2B5EF4-FFF2-40B4-BE49-F238E27FC236}">
                <a16:creationId xmlns:a16="http://schemas.microsoft.com/office/drawing/2014/main" id="{0179B613-788A-C9C2-76EB-3CEF14FDE43E}"/>
              </a:ext>
            </a:extLst>
          </p:cNvPr>
          <p:cNvSpPr>
            <a:spLocks noGrp="1"/>
          </p:cNvSpPr>
          <p:nvPr>
            <p:ph idx="1"/>
          </p:nvPr>
        </p:nvSpPr>
        <p:spPr>
          <a:xfrm>
            <a:off x="324464" y="1415845"/>
            <a:ext cx="11543071" cy="5840361"/>
          </a:xfrm>
        </p:spPr>
        <p:txBody>
          <a:bodyPr>
            <a:normAutofit/>
          </a:bodyPr>
          <a:lstStyle/>
          <a:p>
            <a:r>
              <a:rPr lang="en-US" sz="2400" b="1" dirty="0"/>
              <a:t>   ARDUINO UNO</a:t>
            </a:r>
          </a:p>
        </p:txBody>
      </p:sp>
      <p:pic>
        <p:nvPicPr>
          <p:cNvPr id="3074" name="Picture 2" descr="Arduino UNO R3 board with DIP ATmega328P : Amazon.in: Industrial &amp;  Scientific">
            <a:extLst>
              <a:ext uri="{FF2B5EF4-FFF2-40B4-BE49-F238E27FC236}">
                <a16:creationId xmlns:a16="http://schemas.microsoft.com/office/drawing/2014/main" id="{29F85633-B05B-8AF7-C5E4-A710A807B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1627" y="1690688"/>
            <a:ext cx="3952568" cy="21754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997EDF8-BB8F-68A8-7FBB-1F4DC88F3499}"/>
              </a:ext>
            </a:extLst>
          </p:cNvPr>
          <p:cNvSpPr txBox="1"/>
          <p:nvPr/>
        </p:nvSpPr>
        <p:spPr>
          <a:xfrm>
            <a:off x="324465" y="3932903"/>
            <a:ext cx="11029335" cy="2031325"/>
          </a:xfrm>
          <a:prstGeom prst="rect">
            <a:avLst/>
          </a:prstGeom>
          <a:noFill/>
        </p:spPr>
        <p:txBody>
          <a:bodyPr wrap="square">
            <a:spAutoFit/>
          </a:bodyPr>
          <a:lstStyle/>
          <a:p>
            <a:r>
              <a:rPr lang="en-US" sz="1800" dirty="0"/>
              <a:t>The Arduino Uno is an open-source microcontroller board based on the Microchip ATmega328P microcontroller and developed by Arduino.cc and initially released in 2010.[2][3] The board is with sets of digital and analog input/output (I/O) pins that may be interfaced to various expansion boards(shields) and other circuits.[1] The board has 14 digital I/O pins (six capable of PWM output), 6 analog I/O pins, and is programmable with the Arduino IDE (Integrated Development Environment), via a type B USB cable.[4] It can be powered by the USB cable or by an external 9-volt battery, though it accepts voltages between 7 and 20 volts. It is similar to the Arduino Nano and Leonardo.[5][6] The hardware reference design is distributed under a Creative Commons At…    </a:t>
            </a:r>
          </a:p>
        </p:txBody>
      </p:sp>
    </p:spTree>
    <p:extLst>
      <p:ext uri="{BB962C8B-B14F-4D97-AF65-F5344CB8AC3E}">
        <p14:creationId xmlns:p14="http://schemas.microsoft.com/office/powerpoint/2010/main" val="2343011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594D-D8B9-67BE-5491-607637F8FEB5}"/>
              </a:ext>
            </a:extLst>
          </p:cNvPr>
          <p:cNvSpPr>
            <a:spLocks noGrp="1"/>
          </p:cNvSpPr>
          <p:nvPr>
            <p:ph type="title"/>
          </p:nvPr>
        </p:nvSpPr>
        <p:spPr>
          <a:xfrm>
            <a:off x="231274" y="365125"/>
            <a:ext cx="11122526" cy="1247365"/>
          </a:xfrm>
        </p:spPr>
        <p:txBody>
          <a:bodyPr>
            <a:normAutofit/>
          </a:bodyPr>
          <a:lstStyle/>
          <a:p>
            <a:r>
              <a:rPr lang="en-US" sz="4800" b="1" u="sng" dirty="0">
                <a:latin typeface="Algerian" panose="04020705040A02060702" pitchFamily="82" charset="0"/>
              </a:rPr>
              <a:t> GEAR MOTOR</a:t>
            </a:r>
            <a:endParaRPr lang="en-IN" sz="4800" b="1" u="sng" dirty="0">
              <a:latin typeface="Algerian" panose="04020705040A02060702" pitchFamily="82" charset="0"/>
            </a:endParaRPr>
          </a:p>
        </p:txBody>
      </p:sp>
      <p:pic>
        <p:nvPicPr>
          <p:cNvPr id="4098" name="Picture 2" descr="Electronic Spices Dual Shaft 3v Dc Gear Motor 9v Dc Motor Plastic for Toy  Cars - Multicolor (Pack of 2) : Amazon.in: Toys &amp; Games">
            <a:extLst>
              <a:ext uri="{FF2B5EF4-FFF2-40B4-BE49-F238E27FC236}">
                <a16:creationId xmlns:a16="http://schemas.microsoft.com/office/drawing/2014/main" id="{F8EDF25C-B164-C9EE-8616-460444D319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22839" y="3265589"/>
            <a:ext cx="3622971" cy="3227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B14D73-B572-AF95-1EBE-409BFF83DD34}"/>
              </a:ext>
            </a:extLst>
          </p:cNvPr>
          <p:cNvSpPr txBox="1"/>
          <p:nvPr/>
        </p:nvSpPr>
        <p:spPr>
          <a:xfrm>
            <a:off x="231274" y="1372692"/>
            <a:ext cx="11245645" cy="1815882"/>
          </a:xfrm>
          <a:prstGeom prst="rect">
            <a:avLst/>
          </a:prstGeom>
          <a:noFill/>
        </p:spPr>
        <p:txBody>
          <a:bodyPr wrap="square">
            <a:spAutoFit/>
          </a:bodyPr>
          <a:lstStyle/>
          <a:p>
            <a:pPr marL="457200" indent="-457200">
              <a:buFont typeface="Wingdings" panose="05000000000000000000" pitchFamily="2" charset="2"/>
              <a:buChar char="v"/>
            </a:pPr>
            <a:r>
              <a:rPr lang="en-IN" sz="2800" dirty="0"/>
              <a:t> 12V DC geared motors  are for robotics and small industrial application, connect to wheel and outer world, very easy to use and available in different RPM, Mounting holes on the body &amp; light weight makes it suitable for in-circuit/</a:t>
            </a:r>
            <a:r>
              <a:rPr lang="en-IN" sz="2800" dirty="0" err="1"/>
              <a:t>pcb</a:t>
            </a:r>
            <a:r>
              <a:rPr lang="en-IN" sz="2800" dirty="0"/>
              <a:t> placement </a:t>
            </a:r>
          </a:p>
        </p:txBody>
      </p:sp>
    </p:spTree>
    <p:extLst>
      <p:ext uri="{BB962C8B-B14F-4D97-AF65-F5344CB8AC3E}">
        <p14:creationId xmlns:p14="http://schemas.microsoft.com/office/powerpoint/2010/main" val="1958220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9797C-43EB-B951-B0E5-01545C35BCE1}"/>
              </a:ext>
            </a:extLst>
          </p:cNvPr>
          <p:cNvSpPr>
            <a:spLocks noGrp="1"/>
          </p:cNvSpPr>
          <p:nvPr>
            <p:ph type="title"/>
          </p:nvPr>
        </p:nvSpPr>
        <p:spPr>
          <a:xfrm>
            <a:off x="0" y="365125"/>
            <a:ext cx="11353800" cy="1325563"/>
          </a:xfrm>
        </p:spPr>
        <p:txBody>
          <a:bodyPr>
            <a:normAutofit/>
          </a:bodyPr>
          <a:lstStyle/>
          <a:p>
            <a:r>
              <a:rPr lang="en-US" sz="4400" u="sng" dirty="0">
                <a:latin typeface="Algerian" panose="04020705040A02060702" pitchFamily="82" charset="0"/>
              </a:rPr>
              <a:t>  HC-05 BLUETOOTH MODULE </a:t>
            </a:r>
            <a:endParaRPr lang="en-IN" sz="4400" u="sng" dirty="0">
              <a:latin typeface="Algerian" panose="04020705040A02060702" pitchFamily="82" charset="0"/>
            </a:endParaRPr>
          </a:p>
        </p:txBody>
      </p:sp>
      <p:sp>
        <p:nvSpPr>
          <p:cNvPr id="3" name="Content Placeholder 2">
            <a:extLst>
              <a:ext uri="{FF2B5EF4-FFF2-40B4-BE49-F238E27FC236}">
                <a16:creationId xmlns:a16="http://schemas.microsoft.com/office/drawing/2014/main" id="{63270EBD-C691-04DC-5957-B444E23AD23F}"/>
              </a:ext>
            </a:extLst>
          </p:cNvPr>
          <p:cNvSpPr>
            <a:spLocks noGrp="1"/>
          </p:cNvSpPr>
          <p:nvPr>
            <p:ph idx="1"/>
          </p:nvPr>
        </p:nvSpPr>
        <p:spPr>
          <a:xfrm>
            <a:off x="304800" y="1504335"/>
            <a:ext cx="11049000" cy="4672628"/>
          </a:xfrm>
        </p:spPr>
        <p:txBody>
          <a:bodyPr/>
          <a:lstStyle/>
          <a:p>
            <a:r>
              <a:rPr lang="en-US"/>
              <a:t>HC-05 is a Bluetooth module which is designed for wireless communication. This module can be used in a master or slave configuration.</a:t>
            </a:r>
            <a:endParaRPr lang="en-IN"/>
          </a:p>
        </p:txBody>
      </p:sp>
      <p:pic>
        <p:nvPicPr>
          <p:cNvPr id="5122" name="Picture 2" descr="Robocraze HC05 Bluetooth Transceiver Module with TTL Outputs : Amazon.in:  Computers &amp; Accessories">
            <a:extLst>
              <a:ext uri="{FF2B5EF4-FFF2-40B4-BE49-F238E27FC236}">
                <a16:creationId xmlns:a16="http://schemas.microsoft.com/office/drawing/2014/main" id="{2A69AF9B-9A95-2D50-EDD5-3B5BDFB5B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870" y="2856041"/>
            <a:ext cx="3500284" cy="3636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875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26CA3-7889-152E-4439-356998F8A44A}"/>
              </a:ext>
            </a:extLst>
          </p:cNvPr>
          <p:cNvSpPr>
            <a:spLocks noGrp="1"/>
          </p:cNvSpPr>
          <p:nvPr>
            <p:ph type="title"/>
          </p:nvPr>
        </p:nvSpPr>
        <p:spPr/>
        <p:txBody>
          <a:bodyPr/>
          <a:lstStyle/>
          <a:p>
            <a:r>
              <a:rPr lang="en-US" u="sng">
                <a:latin typeface="Algerian" panose="04020705040A02060702" pitchFamily="82" charset="0"/>
              </a:rPr>
              <a:t>MOTOR DRIVER MODULE</a:t>
            </a:r>
            <a:endParaRPr lang="en-IN" u="sng">
              <a:latin typeface="Algerian" panose="04020705040A02060702" pitchFamily="82" charset="0"/>
            </a:endParaRPr>
          </a:p>
        </p:txBody>
      </p:sp>
      <p:pic>
        <p:nvPicPr>
          <p:cNvPr id="6148" name="Picture 4" descr="L298N 2A Based Motor Driver Module">
            <a:extLst>
              <a:ext uri="{FF2B5EF4-FFF2-40B4-BE49-F238E27FC236}">
                <a16:creationId xmlns:a16="http://schemas.microsoft.com/office/drawing/2014/main" id="{E7643689-7FEB-538D-8016-7FC75D5EDD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528638" y="2064773"/>
            <a:ext cx="3296111" cy="32961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2E2651-CAD9-CFA5-27A1-2AA23A530AA7}"/>
              </a:ext>
            </a:extLst>
          </p:cNvPr>
          <p:cNvSpPr txBox="1"/>
          <p:nvPr/>
        </p:nvSpPr>
        <p:spPr>
          <a:xfrm>
            <a:off x="766916" y="1951067"/>
            <a:ext cx="7226710" cy="1477328"/>
          </a:xfrm>
          <a:prstGeom prst="rect">
            <a:avLst/>
          </a:prstGeom>
          <a:noFill/>
        </p:spPr>
        <p:txBody>
          <a:bodyPr wrap="square">
            <a:spAutoFit/>
          </a:bodyPr>
          <a:lstStyle/>
          <a:p>
            <a:r>
              <a:rPr lang="en-IN"/>
              <a:t>L293D is a typical Motor driver or Motor Driver IC which allows DC motor to drive on either direction. L293D is a 16-pin IC which can control a set of two DC motors simultaneously in any direction. It means that you can control two DC motor with a single L293D IC. Dual H-bridge Motor Driver integrated circuit (IC).    </a:t>
            </a:r>
          </a:p>
        </p:txBody>
      </p:sp>
    </p:spTree>
    <p:extLst>
      <p:ext uri="{BB962C8B-B14F-4D97-AF65-F5344CB8AC3E}">
        <p14:creationId xmlns:p14="http://schemas.microsoft.com/office/powerpoint/2010/main" val="2942921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248E-C450-71B9-D260-474DA75E950B}"/>
              </a:ext>
            </a:extLst>
          </p:cNvPr>
          <p:cNvSpPr>
            <a:spLocks noGrp="1"/>
          </p:cNvSpPr>
          <p:nvPr>
            <p:ph type="title"/>
          </p:nvPr>
        </p:nvSpPr>
        <p:spPr>
          <a:xfrm>
            <a:off x="393290" y="365125"/>
            <a:ext cx="10960510" cy="1325563"/>
          </a:xfrm>
        </p:spPr>
        <p:txBody>
          <a:bodyPr/>
          <a:lstStyle/>
          <a:p>
            <a:r>
              <a:rPr lang="en-US" u="sng">
                <a:latin typeface="Algerian" panose="04020705040A02060702" pitchFamily="82" charset="0"/>
              </a:rPr>
              <a:t>BATTERIES</a:t>
            </a:r>
            <a:endParaRPr lang="en-IN" u="sng">
              <a:latin typeface="Algerian" panose="04020705040A02060702" pitchFamily="82" charset="0"/>
            </a:endParaRPr>
          </a:p>
        </p:txBody>
      </p:sp>
      <p:pic>
        <p:nvPicPr>
          <p:cNvPr id="7170" name="Picture 2" descr="A redesign for zinc-air batteries could make them rechargeable | Science  News">
            <a:extLst>
              <a:ext uri="{FF2B5EF4-FFF2-40B4-BE49-F238E27FC236}">
                <a16:creationId xmlns:a16="http://schemas.microsoft.com/office/drawing/2014/main" id="{0248BD95-BDBB-7437-B88B-17D3C13677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82406" y="3303196"/>
            <a:ext cx="5386059" cy="30306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D69E73-09AC-98A3-B55B-DBD0BDEE3FC2}"/>
              </a:ext>
            </a:extLst>
          </p:cNvPr>
          <p:cNvSpPr txBox="1"/>
          <p:nvPr/>
        </p:nvSpPr>
        <p:spPr>
          <a:xfrm>
            <a:off x="599768" y="2035277"/>
            <a:ext cx="6056671" cy="1015663"/>
          </a:xfrm>
          <a:prstGeom prst="rect">
            <a:avLst/>
          </a:prstGeom>
          <a:noFill/>
        </p:spPr>
        <p:txBody>
          <a:bodyPr wrap="square">
            <a:spAutoFit/>
          </a:bodyPr>
          <a:lstStyle/>
          <a:p>
            <a:r>
              <a:rPr lang="en-IN" sz="2000"/>
              <a:t>This is a lead acid rechargeable battery. This machine consists of four batteries which gives output such as 2A, 8V for operation of setup</a:t>
            </a:r>
            <a:r>
              <a:rPr lang="en-IN"/>
              <a:t>.</a:t>
            </a:r>
          </a:p>
        </p:txBody>
      </p:sp>
    </p:spTree>
    <p:extLst>
      <p:ext uri="{BB962C8B-B14F-4D97-AF65-F5344CB8AC3E}">
        <p14:creationId xmlns:p14="http://schemas.microsoft.com/office/powerpoint/2010/main" val="3188939227"/>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083022-B7D0-4DE3-9976-6A91422D94FD}">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AF23494-F630-4E01-81EA-AA2F2975971E}">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76CE1C2-24FF-4125-B61C-AD39973FCD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Depth design</Template>
  <TotalTime>3</TotalTime>
  <Words>657</Words>
  <Application>Microsoft Office PowerPoint</Application>
  <PresentationFormat>Widescreen</PresentationFormat>
  <Paragraphs>36</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Algerian</vt:lpstr>
      <vt:lpstr>Aptos</vt:lpstr>
      <vt:lpstr>Arial</vt:lpstr>
      <vt:lpstr>Calibri</vt:lpstr>
      <vt:lpstr>Corbel</vt:lpstr>
      <vt:lpstr>Wingdings</vt:lpstr>
      <vt:lpstr>Depth</vt:lpstr>
      <vt:lpstr>SMART RIVER CLEANING MACHINE</vt:lpstr>
      <vt:lpstr>INTRODUCTION</vt:lpstr>
      <vt:lpstr>CONTENT</vt:lpstr>
      <vt:lpstr>PROBLEM STATEMENT</vt:lpstr>
      <vt:lpstr>    COMPONENTS</vt:lpstr>
      <vt:lpstr> GEAR MOTOR</vt:lpstr>
      <vt:lpstr>  HC-05 BLUETOOTH MODULE </vt:lpstr>
      <vt:lpstr>MOTOR DRIVER MODULE</vt:lpstr>
      <vt:lpstr>BATTERIES</vt:lpstr>
      <vt:lpstr>CONVEYER BELT</vt:lpstr>
      <vt:lpstr> WORKING MODULE</vt:lpstr>
      <vt:lpstr> 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RIVER CLEANING MACHINE</dc:title>
  <dc:creator>Somanaboina Karthik</dc:creator>
  <cp:lastModifiedBy>NITHIN ANNARAPU</cp:lastModifiedBy>
  <cp:revision>3</cp:revision>
  <dcterms:created xsi:type="dcterms:W3CDTF">2024-07-03T15:00:05Z</dcterms:created>
  <dcterms:modified xsi:type="dcterms:W3CDTF">2025-07-05T15:13:14Z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